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Oswald Medium"/>
      <p:regular r:id="rId25"/>
      <p:bold r:id="rId26"/>
    </p:embeddedFont>
    <p:embeddedFont>
      <p:font typeface="Amatic SC"/>
      <p:regular r:id="rId27"/>
      <p:bold r:id="rId28"/>
    </p:embeddedFont>
    <p:embeddedFont>
      <p:font typeface="Roboto Condensed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Medium-bold.fntdata"/><Relationship Id="rId25" Type="http://schemas.openxmlformats.org/officeDocument/2006/relationships/font" Target="fonts/OswaldMedium-regular.fntdata"/><Relationship Id="rId28" Type="http://schemas.openxmlformats.org/officeDocument/2006/relationships/font" Target="fonts/AmaticSC-bold.fntdata"/><Relationship Id="rId27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Condense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Condensed-italic.fntdata"/><Relationship Id="rId30" Type="http://schemas.openxmlformats.org/officeDocument/2006/relationships/font" Target="fonts/RobotoCondense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obotoCondense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inyurl.com/TownHallTopicSubmission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xcalibur.freshdesk.com/en/support/solutions/folders/4000033055-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523163e845_2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1523163e845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Catherine: Answer question in the cha (10-15 mins)t. Collect and fill in what is missing:</a:t>
            </a:r>
            <a:endParaRPr sz="12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answers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want to lose your job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want to lose your grant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want to be embarrassed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Deeper answers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mistakes early so your data is a more accurate description of what is happening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data entry activities more efficient, so you don’t waste time on plugging data holes, hunting down data sources, or correcting lots of data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bad data processes doesn’t impact student programming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seamless transitions between staff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8288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 of my first data audit and Jose to Jazmyn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cf4b0b7df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5cf4b0b7d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Catherine: </a:t>
            </a:r>
            <a:r>
              <a:rPr lang="en" sz="1200">
                <a:solidFill>
                  <a:schemeClr val="dk1"/>
                </a:solidFill>
              </a:rPr>
              <a:t>Answer question in the chat. Collect and fill in what is missing:</a:t>
            </a:r>
            <a:endParaRPr sz="12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answers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want to lose your job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want to lose your grant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want to be embarrassed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Deeper answers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Catch mistakes early so your data is a more accurate description of what is happening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data entry activities more efficient, so you don’t waste time on plugging data holes, hunting down data sources, or correcting lots of data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bad data processes doesn’t impact student programming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seamless transitions between staff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8288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 of my first data audit and Jose to Jazmyn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523163e845_2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1523163e845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Catherine:</a:t>
            </a:r>
            <a:r>
              <a:rPr lang="en" sz="1500">
                <a:solidFill>
                  <a:schemeClr val="dk1"/>
                </a:solidFill>
              </a:rPr>
              <a:t>What measures do you take to audit proof your grant? Check all that apply.</a:t>
            </a:r>
            <a:endParaRPr sz="15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Regularly scheduled data review meetings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Data File Submission Trackers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Service and Participation Data Collection Trackers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Data Entry Trackers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Spot Checks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Process Maps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Internal Data Audits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External Data Audits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Documentation Organization (i.e. Attachments in Scribe)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Eek! None of these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5cf4b0b7df_1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g15cf4b0b7d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Catherine</a:t>
            </a:r>
            <a:r>
              <a:rPr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For each topic: name, describe the what, ask participants for benefits and challenges. Fill in if needed or no one shares.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Regularly Scheduled Data Review Meetings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What: standing meeting to review data and processes to determine challenges and successes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8288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stays in the conversation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3" marL="18288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time on everyone’s calendars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Maps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What: a chart or map that clearly describes who does what and when for specific data processes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diagnose breakdowns in collecting data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help with sustaining processes during staff turnover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Needs buy in from all people involved in the process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challenging to get the map right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to be taught and implementation monitored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Trackers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What: excel spread sheets with columns to track the completion of different steps in a process – could be a tracker for data submission, data collection, data entry, etc.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Ensures no balls are dropped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also be good raw data to analyze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diligent use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useful if used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organization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What: have a system in place that organizes the documentation associated with your data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Essential for an audit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system = less time spent on solving data errors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consuming to compile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complex to organize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Question: do you keep hard copies or soft copies or both?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that Scribe offers many levels of attachments to organize documents on a variety of levels like student, school, and service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 checks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What: Internal audit of a certain percentage of a certain data set (i.e. spot check 10% of services entered in a month or 20% of student enrollment forms)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compliance from other grant staff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uncover a data hole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miss findings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encourage compliance of only what you are checking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Audits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What: simulate a data audit done by internal staff or by an outside source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Boost your confidence or uncover problems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 problems ahead of time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Consuming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 money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1" marL="9144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o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Mention that this is one offering of Xcalibur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491ce247ce_1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1491ce247ce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</a:rPr>
              <a:t>Missy: What is the first thing you would do after an audit?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" sz="1000">
                <a:solidFill>
                  <a:schemeClr val="dk1"/>
                </a:solidFill>
              </a:rPr>
              <a:t>Look for a new job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" sz="1000">
                <a:solidFill>
                  <a:schemeClr val="dk1"/>
                </a:solidFill>
              </a:rPr>
              <a:t>Review the audit findings individually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" sz="1000">
                <a:solidFill>
                  <a:schemeClr val="dk1"/>
                </a:solidFill>
              </a:rPr>
              <a:t>Schedule</a:t>
            </a:r>
            <a:r>
              <a:rPr b="1" lang="en" sz="1000">
                <a:solidFill>
                  <a:schemeClr val="dk1"/>
                </a:solidFill>
              </a:rPr>
              <a:t> a meeting to review the findings as a team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" sz="1000">
                <a:solidFill>
                  <a:schemeClr val="dk1"/>
                </a:solidFill>
              </a:rPr>
              <a:t>Take a vacation day</a:t>
            </a:r>
            <a:endParaRPr b="1" sz="1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23163e845_2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1523163e845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Missy: 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Corrections: What can and cannot be corrected? What should be fixed? Now, correct past or moving </a:t>
            </a:r>
            <a:r>
              <a:rPr lang="en" sz="1200">
                <a:solidFill>
                  <a:schemeClr val="dk1"/>
                </a:solidFill>
              </a:rPr>
              <a:t>forward</a:t>
            </a:r>
            <a:r>
              <a:rPr lang="en" sz="1200">
                <a:solidFill>
                  <a:schemeClr val="dk1"/>
                </a:solidFill>
              </a:rPr>
              <a:t>?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Timeline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48a408feeb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148a408fee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Aly</a:t>
            </a:r>
            <a:endParaRPr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573388fcc7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1573388fcc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Aly</a:t>
            </a:r>
            <a:endParaRPr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/>
              <a:t>Missy: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https://tinyurl.com/TownHallTopicSubmission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Missy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Missy</a:t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475c4c8a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475c4c8a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/>
              <a:t>Aly Cropley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u="sng">
                <a:solidFill>
                  <a:schemeClr val="hlink"/>
                </a:solidFill>
                <a:hlinkClick r:id="rId2"/>
              </a:rPr>
              <a:t>https://xcalibur.freshdesk.com/en/support/solutions/folders/4000033055-</a:t>
            </a:r>
            <a:r>
              <a:rPr b="1" lang="en"/>
              <a:t> town hall folder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475c4c8ae6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1475c4c8ae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rgbClr val="233330"/>
                </a:solidFill>
                <a:highlight>
                  <a:srgbClr val="F2F2F7"/>
                </a:highlight>
              </a:rPr>
              <a:t>Missy: (5 Minutes)</a:t>
            </a:r>
            <a:endParaRPr sz="1050" u="sng">
              <a:solidFill>
                <a:srgbClr val="233330"/>
              </a:solidFill>
              <a:highlight>
                <a:srgbClr val="F2F2F7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75c4c8ae6_0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1475c4c8ae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Comfort (10 mins): Who is doing the audit?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Periodic review of your documentation and processes.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c299ed388_4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15c299ed388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Comfort (less than 10 mins): Who is doing the audit?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333b30b18ce05db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6333b30b18ce05db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Comfort (less than 10 mins): Who is doing the audit? 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23163e845_2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1523163e845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u="sng">
                <a:solidFill>
                  <a:srgbClr val="233330"/>
                </a:solidFill>
                <a:highlight>
                  <a:srgbClr val="F2F2F7"/>
                </a:highlight>
              </a:rPr>
              <a:t>Share the findings from your internal audit with the rest of the </a:t>
            </a:r>
            <a:endParaRPr sz="1050" u="sng">
              <a:solidFill>
                <a:srgbClr val="233330"/>
              </a:solidFill>
              <a:highlight>
                <a:srgbClr val="F2F2F7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hyperlink" Target="https://xcalibur.freshdesk.com/en/support/solutions/folders/4000033055" TargetMode="External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hyperlink" Target="https://tinyurl.com/TownHallTopicSubmission" TargetMode="External"/><Relationship Id="rId5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5" Type="http://schemas.openxmlformats.org/officeDocument/2006/relationships/image" Target="../media/image23.png"/><Relationship Id="rId6" Type="http://schemas.openxmlformats.org/officeDocument/2006/relationships/image" Target="../media/image16.png"/><Relationship Id="rId7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s://xcalibur.freshdesk.com/en/support/solutions/folders/4000033055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43900" y="-128250"/>
            <a:ext cx="2851200" cy="5400000"/>
          </a:xfrm>
          <a:prstGeom prst="rect">
            <a:avLst/>
          </a:prstGeom>
          <a:solidFill>
            <a:srgbClr val="0E71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D5A6BD"/>
              </a:solidFill>
              <a:highlight>
                <a:srgbClr val="C27BA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077525" y="1174525"/>
            <a:ext cx="5577300" cy="2096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14300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34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4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Scariest Word of All…Audit. </a:t>
            </a:r>
            <a:endParaRPr sz="34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34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But is it really?</a:t>
            </a:r>
            <a:endParaRPr sz="34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500">
                <a:solidFill>
                  <a:schemeClr val="dk2"/>
                </a:solidFill>
              </a:rPr>
              <a:t> </a:t>
            </a:r>
            <a:r>
              <a:rPr lang="en" sz="2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</a:t>
            </a:r>
            <a:endParaRPr sz="25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" sz="2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Xcalibur Town Hall</a:t>
            </a:r>
            <a:endParaRPr i="0" sz="25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5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October 7</a:t>
            </a:r>
            <a:r>
              <a:rPr i="0" lang="en" sz="25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2022</a:t>
            </a:r>
            <a:endParaRPr i="0" sz="25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6600" y="127974"/>
            <a:ext cx="3148725" cy="6272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62375" y="0"/>
            <a:ext cx="2416500" cy="239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i="0" lang="en" sz="43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Virtual </a:t>
            </a:r>
            <a:endParaRPr i="0" sz="43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i="0" lang="en" sz="43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Town </a:t>
            </a:r>
            <a:endParaRPr i="0" sz="43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i="0" lang="en" sz="43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Hall</a:t>
            </a:r>
            <a:endParaRPr i="0" sz="43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077525" y="4522525"/>
            <a:ext cx="5421000" cy="12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n" sz="16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Recordings and notes housed at </a:t>
            </a:r>
            <a:r>
              <a:rPr i="0" lang="en" sz="1600" u="sng" cap="none" strike="noStrike">
                <a:solidFill>
                  <a:srgbClr val="0E71EB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https://xcalibur.freshdesk.com/support/solutions</a:t>
            </a:r>
            <a:endParaRPr i="0" sz="1600" u="none" cap="none" strike="noStrike">
              <a:solidFill>
                <a:srgbClr val="0E71E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25" y="2156350"/>
            <a:ext cx="2729525" cy="27295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22"/>
          <p:cNvCxnSpPr>
            <a:endCxn id="160" idx="3"/>
          </p:cNvCxnSpPr>
          <p:nvPr/>
        </p:nvCxnSpPr>
        <p:spPr>
          <a:xfrm flipH="1" rot="10800000">
            <a:off x="143100" y="481415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" name="Google Shape;163;p22"/>
          <p:cNvSpPr txBox="1"/>
          <p:nvPr/>
        </p:nvSpPr>
        <p:spPr>
          <a:xfrm>
            <a:off x="134850" y="1833575"/>
            <a:ext cx="8890800" cy="8202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Why Audit Proof?</a:t>
            </a:r>
            <a:endParaRPr i="0" sz="43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PSE Definition</a:t>
            </a:r>
            <a:endParaRPr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sz="43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3"/>
          <p:cNvCxnSpPr>
            <a:endCxn id="168" idx="3"/>
          </p:cNvCxnSpPr>
          <p:nvPr/>
        </p:nvCxnSpPr>
        <p:spPr>
          <a:xfrm flipH="1" rot="10800000">
            <a:off x="143100" y="481415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" name="Google Shape;172;p23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Audit </a:t>
            </a:r>
            <a:r>
              <a:rPr lang="en" sz="4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Proofing </a:t>
            </a:r>
            <a:endParaRPr i="0" sz="43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4451" y="1330650"/>
            <a:ext cx="4696135" cy="312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>
                <a:solidFill>
                  <a:srgbClr val="FFFFFF"/>
                </a:solidFill>
              </a:rPr>
              <a:t>Poll Question</a:t>
            </a:r>
            <a:endParaRPr b="0" i="0" sz="4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" name="Google Shape;181;p24"/>
          <p:cNvCxnSpPr>
            <a:endCxn id="178" idx="3"/>
          </p:cNvCxnSpPr>
          <p:nvPr/>
        </p:nvCxnSpPr>
        <p:spPr>
          <a:xfrm flipH="1" rot="10800000">
            <a:off x="143100" y="481415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175" y="1768900"/>
            <a:ext cx="1899651" cy="173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PSE Definition</a:t>
            </a:r>
            <a:endParaRPr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sz="43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25"/>
          <p:cNvCxnSpPr>
            <a:endCxn id="187" idx="3"/>
          </p:cNvCxnSpPr>
          <p:nvPr/>
        </p:nvCxnSpPr>
        <p:spPr>
          <a:xfrm flipH="1" rot="10800000">
            <a:off x="143100" y="481415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1" name="Google Shape;191;p25"/>
          <p:cNvSpPr txBox="1"/>
          <p:nvPr/>
        </p:nvSpPr>
        <p:spPr>
          <a:xfrm>
            <a:off x="615300" y="1286150"/>
            <a:ext cx="3956700" cy="24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Char char="●"/>
            </a:pPr>
            <a:r>
              <a:rPr lang="en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Regularly Scheduled Data Review Meetings</a:t>
            </a:r>
            <a:endParaRPr sz="2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Char char="●"/>
            </a:pPr>
            <a:r>
              <a:rPr lang="en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Process Maps</a:t>
            </a:r>
            <a:endParaRPr sz="2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Char char="●"/>
            </a:pPr>
            <a:r>
              <a:rPr lang="en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Trackers</a:t>
            </a:r>
            <a:endParaRPr sz="2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Char char="●"/>
            </a:pPr>
            <a:r>
              <a:rPr lang="en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Document Organization</a:t>
            </a:r>
            <a:endParaRPr sz="2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Char char="●"/>
            </a:pPr>
            <a:r>
              <a:rPr lang="en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Spot Checks</a:t>
            </a:r>
            <a:endParaRPr sz="2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Char char="●"/>
            </a:pPr>
            <a:r>
              <a:rPr lang="en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Practice Data Audits</a:t>
            </a:r>
            <a:endParaRPr sz="2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Audit </a:t>
            </a:r>
            <a:r>
              <a:rPr lang="en" sz="4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Proofing </a:t>
            </a:r>
            <a:endParaRPr i="0" sz="43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250" y="1383225"/>
            <a:ext cx="4032101" cy="26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9075" y="888975"/>
            <a:ext cx="4439050" cy="443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6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>
                <a:solidFill>
                  <a:srgbClr val="FFFFFF"/>
                </a:solidFill>
              </a:rPr>
              <a:t>Poll Question</a:t>
            </a:r>
            <a:endParaRPr b="0" i="0" sz="4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26"/>
          <p:cNvCxnSpPr>
            <a:endCxn id="199" idx="3"/>
          </p:cNvCxnSpPr>
          <p:nvPr/>
        </p:nvCxnSpPr>
        <p:spPr>
          <a:xfrm flipH="1" rot="10800000">
            <a:off x="143100" y="481415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PSE Definition</a:t>
            </a:r>
            <a:endParaRPr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sz="43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27"/>
          <p:cNvCxnSpPr>
            <a:endCxn id="207" idx="3"/>
          </p:cNvCxnSpPr>
          <p:nvPr/>
        </p:nvCxnSpPr>
        <p:spPr>
          <a:xfrm flipH="1" rot="10800000">
            <a:off x="143100" y="481415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" name="Google Shape;211;p27"/>
          <p:cNvSpPr txBox="1"/>
          <p:nvPr/>
        </p:nvSpPr>
        <p:spPr>
          <a:xfrm>
            <a:off x="615300" y="1286150"/>
            <a:ext cx="4427700" cy="15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Char char="●"/>
            </a:pPr>
            <a:r>
              <a:rPr lang="en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Reflect on the usefulness of the audit</a:t>
            </a:r>
            <a:endParaRPr sz="2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Char char="●"/>
            </a:pPr>
            <a:r>
              <a:rPr lang="en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Review the findings</a:t>
            </a:r>
            <a:endParaRPr sz="2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Char char="●"/>
            </a:pPr>
            <a:r>
              <a:rPr lang="en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Use open communication to understand the findings</a:t>
            </a:r>
            <a:endParaRPr sz="2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Char char="●"/>
            </a:pPr>
            <a:r>
              <a:rPr lang="en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Correct mistakes</a:t>
            </a:r>
            <a:endParaRPr sz="2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Char char="●"/>
            </a:pPr>
            <a:r>
              <a:rPr lang="en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Review processes</a:t>
            </a:r>
            <a:endParaRPr sz="2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Char char="●"/>
            </a:pPr>
            <a:r>
              <a:rPr lang="en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Set a goal</a:t>
            </a:r>
            <a:endParaRPr sz="2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Char char="●"/>
            </a:pPr>
            <a:r>
              <a:rPr lang="en" sz="20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Implement changes</a:t>
            </a:r>
            <a:endParaRPr sz="2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After the Audit</a:t>
            </a:r>
            <a:endParaRPr i="0" sz="43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5050" y="1261350"/>
            <a:ext cx="3469700" cy="346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8"/>
          <p:cNvSpPr/>
          <p:nvPr/>
        </p:nvSpPr>
        <p:spPr>
          <a:xfrm>
            <a:off x="-273150" y="113000"/>
            <a:ext cx="9772500" cy="889200"/>
          </a:xfrm>
          <a:prstGeom prst="rect">
            <a:avLst/>
          </a:prstGeom>
          <a:solidFill>
            <a:srgbClr val="0E71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/>
        </p:nvSpPr>
        <p:spPr>
          <a:xfrm>
            <a:off x="193738" y="113000"/>
            <a:ext cx="96465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Snippet: </a:t>
            </a:r>
            <a:r>
              <a:rPr lang="en" sz="3100">
                <a:solidFill>
                  <a:srgbClr val="FFFFFF"/>
                </a:solidFill>
              </a:rPr>
              <a:t>SCRIBE </a:t>
            </a:r>
            <a:r>
              <a:rPr lang="en" sz="3100">
                <a:solidFill>
                  <a:srgbClr val="FFFFFF"/>
                </a:solidFill>
              </a:rPr>
              <a:t>Resources</a:t>
            </a:r>
            <a:endParaRPr b="0" i="0" sz="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28"/>
          <p:cNvCxnSpPr/>
          <p:nvPr/>
        </p:nvCxnSpPr>
        <p:spPr>
          <a:xfrm flipH="1" rot="10800000">
            <a:off x="175950" y="479870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" name="Google Shape;223;p28"/>
          <p:cNvSpPr txBox="1"/>
          <p:nvPr/>
        </p:nvSpPr>
        <p:spPr>
          <a:xfrm>
            <a:off x="6480425" y="2249900"/>
            <a:ext cx="241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E71EB"/>
              </a:solidFill>
            </a:endParaRPr>
          </a:p>
        </p:txBody>
      </p:sp>
      <p:pic>
        <p:nvPicPr>
          <p:cNvPr id="224" name="Google Shape;22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600" y="895100"/>
            <a:ext cx="4244926" cy="18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5052" y="1061175"/>
            <a:ext cx="3999450" cy="357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275" y="2249900"/>
            <a:ext cx="4195574" cy="2157551"/>
          </a:xfrm>
          <a:prstGeom prst="rect">
            <a:avLst/>
          </a:prstGeom>
          <a:noFill/>
          <a:ln cap="flat" cmpd="sng" w="9525">
            <a:solidFill>
              <a:srgbClr val="F2F2F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9"/>
          <p:cNvSpPr/>
          <p:nvPr/>
        </p:nvSpPr>
        <p:spPr>
          <a:xfrm>
            <a:off x="-273150" y="113000"/>
            <a:ext cx="9772500" cy="889200"/>
          </a:xfrm>
          <a:prstGeom prst="rect">
            <a:avLst/>
          </a:prstGeom>
          <a:solidFill>
            <a:srgbClr val="0E71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 txBox="1"/>
          <p:nvPr/>
        </p:nvSpPr>
        <p:spPr>
          <a:xfrm>
            <a:off x="46513" y="166550"/>
            <a:ext cx="96465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3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Snippet: </a:t>
            </a:r>
            <a:r>
              <a:rPr lang="en" sz="3100">
                <a:solidFill>
                  <a:srgbClr val="FFFFFF"/>
                </a:solidFill>
              </a:rPr>
              <a:t>SCRIBE </a:t>
            </a:r>
            <a:r>
              <a:rPr lang="en" sz="3100">
                <a:solidFill>
                  <a:srgbClr val="FFFFFF"/>
                </a:solidFill>
              </a:rPr>
              <a:t>Resources - Training </a:t>
            </a:r>
            <a:endParaRPr b="0" i="0" sz="2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5" name="Google Shape;235;p29"/>
          <p:cNvCxnSpPr/>
          <p:nvPr/>
        </p:nvCxnSpPr>
        <p:spPr>
          <a:xfrm flipH="1" rot="10800000">
            <a:off x="175950" y="479870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6" name="Google Shape;236;p29"/>
          <p:cNvSpPr txBox="1"/>
          <p:nvPr/>
        </p:nvSpPr>
        <p:spPr>
          <a:xfrm>
            <a:off x="6480425" y="2249900"/>
            <a:ext cx="241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E71EB"/>
              </a:solidFill>
            </a:endParaRPr>
          </a:p>
        </p:txBody>
      </p:sp>
      <p:pic>
        <p:nvPicPr>
          <p:cNvPr id="237" name="Google Shape;237;p29"/>
          <p:cNvPicPr preferRelativeResize="0"/>
          <p:nvPr/>
        </p:nvPicPr>
        <p:blipFill rotWithShape="1">
          <a:blip r:embed="rId4">
            <a:alphaModFix/>
          </a:blip>
          <a:srcRect b="0" l="0" r="29193" t="0"/>
          <a:stretch/>
        </p:blipFill>
        <p:spPr>
          <a:xfrm>
            <a:off x="2026025" y="1918503"/>
            <a:ext cx="7292911" cy="19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/>
          <p:nvPr/>
        </p:nvSpPr>
        <p:spPr>
          <a:xfrm rot="-775236">
            <a:off x="10860" y="936141"/>
            <a:ext cx="3409042" cy="1665512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Amatic SC"/>
                <a:ea typeface="Amatic SC"/>
                <a:cs typeface="Amatic SC"/>
                <a:sym typeface="Amatic SC"/>
              </a:rPr>
              <a:t>TRAINING OPPORTUNITY!!!</a:t>
            </a:r>
            <a:endParaRPr b="1" sz="35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-273150" y="196950"/>
            <a:ext cx="9772500" cy="698100"/>
          </a:xfrm>
          <a:prstGeom prst="rect">
            <a:avLst/>
          </a:prstGeom>
          <a:solidFill>
            <a:srgbClr val="0E71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0"/>
          <p:cNvSpPr txBox="1"/>
          <p:nvPr/>
        </p:nvSpPr>
        <p:spPr>
          <a:xfrm>
            <a:off x="253200" y="152450"/>
            <a:ext cx="88908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Submitting a Topic</a:t>
            </a:r>
            <a:endParaRPr b="0" i="0" sz="4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p30"/>
          <p:cNvCxnSpPr/>
          <p:nvPr/>
        </p:nvCxnSpPr>
        <p:spPr>
          <a:xfrm flipH="1" rot="10800000">
            <a:off x="175950" y="479870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8" name="Google Shape;248;p30"/>
          <p:cNvSpPr txBox="1"/>
          <p:nvPr/>
        </p:nvSpPr>
        <p:spPr>
          <a:xfrm>
            <a:off x="3604575" y="1462825"/>
            <a:ext cx="5294100" cy="17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Topics for discussion and the SCRIBE snippet come from our community.  </a:t>
            </a:r>
            <a:endParaRPr b="0" i="0" sz="2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 the link below to submit a discussion topic and/or a SCRIBE snippet topic for an upcoming town hall.  </a:t>
            </a:r>
            <a:endParaRPr b="0" i="0" sz="2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0"/>
          <p:cNvSpPr txBox="1"/>
          <p:nvPr/>
        </p:nvSpPr>
        <p:spPr>
          <a:xfrm>
            <a:off x="3305350" y="3635438"/>
            <a:ext cx="5422800" cy="15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sng" cap="none" strike="noStrike">
                <a:solidFill>
                  <a:srgbClr val="0E71E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https://tinyurl.com/TownHallTopicSubmission</a:t>
            </a:r>
            <a:endParaRPr b="1" i="0" sz="1900" u="none" cap="none" strike="noStrike">
              <a:solidFill>
                <a:srgbClr val="0E71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9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286150"/>
            <a:ext cx="3000551" cy="236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565" y="2612375"/>
            <a:ext cx="1716119" cy="171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1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1"/>
          <p:cNvSpPr txBox="1"/>
          <p:nvPr/>
        </p:nvSpPr>
        <p:spPr>
          <a:xfrm>
            <a:off x="253200" y="1524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 for attending!</a:t>
            </a:r>
            <a:endParaRPr b="0" i="0" sz="4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31"/>
          <p:cNvCxnSpPr/>
          <p:nvPr/>
        </p:nvCxnSpPr>
        <p:spPr>
          <a:xfrm flipH="1" rot="10800000">
            <a:off x="175950" y="479870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31"/>
          <p:cNvSpPr txBox="1"/>
          <p:nvPr/>
        </p:nvSpPr>
        <p:spPr>
          <a:xfrm>
            <a:off x="253200" y="1133750"/>
            <a:ext cx="37062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E71EB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E71EB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E71EB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>
                <a:solidFill>
                  <a:srgbClr val="0E71EB"/>
                </a:solidFill>
              </a:rPr>
              <a:t>https://bit.ly/November-TH</a:t>
            </a:r>
            <a:endParaRPr b="1" sz="1700" u="sng">
              <a:solidFill>
                <a:srgbClr val="0E71EB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E71EB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E71EB"/>
              </a:solidFill>
            </a:endParaRPr>
          </a:p>
        </p:txBody>
      </p:sp>
      <p:pic>
        <p:nvPicPr>
          <p:cNvPr id="261" name="Google Shape;26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5325" y="4144325"/>
            <a:ext cx="331200" cy="26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44326" y="4426114"/>
            <a:ext cx="253199" cy="26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1"/>
          <p:cNvSpPr txBox="1"/>
          <p:nvPr/>
        </p:nvSpPr>
        <p:spPr>
          <a:xfrm>
            <a:off x="5797525" y="4113650"/>
            <a:ext cx="20502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@SCRIBEforGEARUP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XcaliburSCRIBE</a:t>
            </a:r>
            <a:endParaRPr b="0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1"/>
          <p:cNvSpPr txBox="1"/>
          <p:nvPr/>
        </p:nvSpPr>
        <p:spPr>
          <a:xfrm>
            <a:off x="411825" y="1042100"/>
            <a:ext cx="3219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Register now for our November Town Hall - November 4th</a:t>
            </a:r>
            <a:endParaRPr sz="24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265" name="Google Shape;265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43000" y="899600"/>
            <a:ext cx="3706200" cy="37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i="0" lang="en" sz="43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Nuts and Bolts </a:t>
            </a:r>
            <a:endParaRPr i="0" sz="43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14"/>
          <p:cNvCxnSpPr>
            <a:endCxn id="64" idx="3"/>
          </p:cNvCxnSpPr>
          <p:nvPr/>
        </p:nvCxnSpPr>
        <p:spPr>
          <a:xfrm flipH="1" rot="10800000">
            <a:off x="143100" y="481415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450" y="292225"/>
            <a:ext cx="507549" cy="50754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615300" y="1133750"/>
            <a:ext cx="79956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 Condensed"/>
              <a:buChar char="●"/>
            </a:pPr>
            <a:r>
              <a:rPr i="0" lang="en" sz="21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 you enter, you will be muted.  </a:t>
            </a:r>
            <a:endParaRPr i="0" sz="21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</a:pPr>
            <a:r>
              <a:rPr i="0" lang="en" sz="21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Please remain on</a:t>
            </a:r>
            <a:r>
              <a:rPr b="1" i="0" lang="en" sz="21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mute </a:t>
            </a:r>
            <a:r>
              <a:rPr i="0" lang="en" sz="21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until you are ready to speak. </a:t>
            </a:r>
            <a:endParaRPr i="0" sz="21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</a:pPr>
            <a:r>
              <a:rPr i="0" lang="en" sz="21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If you have the capacity to and feel comfortable, please turn on your </a:t>
            </a:r>
            <a:r>
              <a:rPr b="1" i="0" lang="en" sz="21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camera</a:t>
            </a:r>
            <a:r>
              <a:rPr i="0" lang="en" sz="21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i="0" sz="21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●"/>
            </a:pPr>
            <a:r>
              <a:rPr i="0" lang="en" sz="21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Don’t forget about the </a:t>
            </a:r>
            <a:r>
              <a:rPr b="1" i="0" lang="en" sz="21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chat </a:t>
            </a:r>
            <a:r>
              <a:rPr i="0" lang="en" sz="21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features of Zoom.  </a:t>
            </a:r>
            <a:endParaRPr i="0" sz="21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 Condensed"/>
              <a:buChar char="○"/>
            </a:pPr>
            <a:r>
              <a:rPr i="0" lang="en" sz="21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 can send private messages to other members of the meeting, or you can send group messages.  </a:t>
            </a:r>
            <a:endParaRPr i="0" sz="21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104125" y="90825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Xcalibur Team</a:t>
            </a:r>
            <a:endParaRPr i="0" sz="43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25" y="1136138"/>
            <a:ext cx="6342551" cy="30646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7185793" y="2293050"/>
            <a:ext cx="1893000" cy="12936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Scott Hollinger</a:t>
            </a:r>
            <a:endParaRPr sz="180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Product Development &amp; Network Support</a:t>
            </a:r>
            <a:endParaRPr b="1" sz="120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7" name="Google Shape;77;p15"/>
          <p:cNvSpPr/>
          <p:nvPr/>
        </p:nvSpPr>
        <p:spPr>
          <a:xfrm rot="613">
            <a:off x="7290941" y="1191928"/>
            <a:ext cx="1682700" cy="981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Nelson Epifanio</a:t>
            </a:r>
            <a:endParaRPr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Product Development</a:t>
            </a:r>
            <a:endParaRPr b="1" sz="1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8" name="Google Shape;78;p15"/>
          <p:cNvSpPr/>
          <p:nvPr/>
        </p:nvSpPr>
        <p:spPr>
          <a:xfrm rot="1226">
            <a:off x="7290794" y="3706619"/>
            <a:ext cx="1683000" cy="981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Curt Reese</a:t>
            </a:r>
            <a:endParaRPr sz="18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90000"/>
              </a:lnSpc>
              <a:spcBef>
                <a:spcPts val="38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Director of Technology</a:t>
            </a:r>
            <a:endParaRPr b="1" sz="1200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14100" y="4264825"/>
            <a:ext cx="1095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Catherine Villnave</a:t>
            </a:r>
            <a:endParaRPr sz="9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119100" y="4264825"/>
            <a:ext cx="1095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Julie Jaramillo</a:t>
            </a:r>
            <a:endParaRPr sz="9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2159525" y="4264825"/>
            <a:ext cx="1095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Aly</a:t>
            </a:r>
            <a:endParaRPr b="1" sz="130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Cropley</a:t>
            </a:r>
            <a:endParaRPr b="1" sz="130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3209825" y="4264825"/>
            <a:ext cx="1095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Jim</a:t>
            </a:r>
            <a:endParaRPr b="1" sz="130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Brown</a:t>
            </a:r>
            <a:endParaRPr b="1" sz="130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4204950" y="4264825"/>
            <a:ext cx="1095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Comfort</a:t>
            </a:r>
            <a:endParaRPr b="1" sz="130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Afolabi</a:t>
            </a:r>
            <a:endParaRPr b="1" sz="130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5250313" y="4264825"/>
            <a:ext cx="10956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Missy</a:t>
            </a:r>
            <a:endParaRPr b="1" sz="130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Gattuso</a:t>
            </a:r>
            <a:endParaRPr b="1" sz="1300">
              <a:solidFill>
                <a:srgbClr val="66666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-273150" y="196950"/>
            <a:ext cx="9772500" cy="698100"/>
          </a:xfrm>
          <a:prstGeom prst="rect">
            <a:avLst/>
          </a:prstGeom>
          <a:solidFill>
            <a:srgbClr val="0E71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253200" y="152450"/>
            <a:ext cx="8890800" cy="9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i="0" lang="en" sz="43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Resources</a:t>
            </a:r>
            <a:endParaRPr i="0" sz="43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Google Shape;93;p16"/>
          <p:cNvCxnSpPr/>
          <p:nvPr/>
        </p:nvCxnSpPr>
        <p:spPr>
          <a:xfrm flipH="1" rot="10800000">
            <a:off x="175950" y="479870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16"/>
          <p:cNvSpPr txBox="1"/>
          <p:nvPr/>
        </p:nvSpPr>
        <p:spPr>
          <a:xfrm>
            <a:off x="605425" y="1057550"/>
            <a:ext cx="3563700" cy="31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900" u="none" cap="none" strike="noStrike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Town Hall video recording, powerpoint &amp; notes on the Help Desk</a:t>
            </a:r>
            <a:endParaRPr i="0" sz="1900" u="none" cap="none" strike="noStrike">
              <a:solidFill>
                <a:schemeClr val="dk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800" u="sng" cap="none" strike="noStrike">
                <a:solidFill>
                  <a:srgbClr val="0E71EB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Town Halls folder</a:t>
            </a:r>
            <a:endParaRPr i="0" sz="1800" u="none" cap="none" strike="noStrike">
              <a:solidFill>
                <a:srgbClr val="0E71E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E71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E71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89076" y="1057550"/>
            <a:ext cx="4928321" cy="218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 rotWithShape="1">
          <a:blip r:embed="rId6">
            <a:alphaModFix/>
          </a:blip>
          <a:srcRect b="25933" l="0" r="0" t="0"/>
          <a:stretch/>
        </p:blipFill>
        <p:spPr>
          <a:xfrm>
            <a:off x="4089075" y="3331850"/>
            <a:ext cx="4928324" cy="122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200" y="1203951"/>
            <a:ext cx="3401850" cy="340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Icebreaker</a:t>
            </a:r>
            <a:endParaRPr i="0" sz="43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17"/>
          <p:cNvCxnSpPr>
            <a:endCxn id="102" idx="3"/>
          </p:cNvCxnSpPr>
          <p:nvPr/>
        </p:nvCxnSpPr>
        <p:spPr>
          <a:xfrm flipH="1" rot="10800000">
            <a:off x="143100" y="481415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17"/>
          <p:cNvSpPr txBox="1"/>
          <p:nvPr/>
        </p:nvSpPr>
        <p:spPr>
          <a:xfrm>
            <a:off x="3771150" y="1368175"/>
            <a:ext cx="4797300" cy="3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What scares you 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100">
                <a:solidFill>
                  <a:schemeClr val="dk1"/>
                </a:solidFill>
              </a:rPr>
              <a:t>(other than audits)</a:t>
            </a:r>
            <a:r>
              <a:rPr lang="en" sz="3100">
                <a:solidFill>
                  <a:schemeClr val="dk1"/>
                </a:solidFill>
              </a:rPr>
              <a:t>?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Using the chat, let us know if you or anyone you know has any phobias.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PSE Definition</a:t>
            </a:r>
            <a:endParaRPr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sz="43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4" name="Google Shape;114;p18"/>
          <p:cNvCxnSpPr>
            <a:endCxn id="111" idx="3"/>
          </p:cNvCxnSpPr>
          <p:nvPr/>
        </p:nvCxnSpPr>
        <p:spPr>
          <a:xfrm flipH="1" rot="10800000">
            <a:off x="143100" y="481415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18"/>
          <p:cNvSpPr txBox="1"/>
          <p:nvPr/>
        </p:nvSpPr>
        <p:spPr>
          <a:xfrm>
            <a:off x="386700" y="1286150"/>
            <a:ext cx="5776500" cy="3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64E"/>
              </a:buClr>
              <a:buSzPts val="1900"/>
              <a:buChar char="●"/>
            </a:pPr>
            <a:r>
              <a:rPr lang="en" sz="1900">
                <a:solidFill>
                  <a:srgbClr val="35364E"/>
                </a:solidFill>
                <a:highlight>
                  <a:srgbClr val="FFFFFF"/>
                </a:highlight>
              </a:rPr>
              <a:t>A data audit is the </a:t>
            </a:r>
            <a:r>
              <a:rPr lang="en" sz="1900" u="sng">
                <a:solidFill>
                  <a:srgbClr val="35364E"/>
                </a:solidFill>
                <a:highlight>
                  <a:srgbClr val="FFFFFF"/>
                </a:highlight>
              </a:rPr>
              <a:t>assessment </a:t>
            </a:r>
            <a:r>
              <a:rPr lang="en" sz="1900">
                <a:solidFill>
                  <a:srgbClr val="35364E"/>
                </a:solidFill>
                <a:highlight>
                  <a:srgbClr val="FFFFFF"/>
                </a:highlight>
              </a:rPr>
              <a:t>of data for </a:t>
            </a:r>
            <a:r>
              <a:rPr lang="en" sz="1900" u="sng">
                <a:solidFill>
                  <a:srgbClr val="35364E"/>
                </a:solidFill>
                <a:highlight>
                  <a:srgbClr val="FFFFFF"/>
                </a:highlight>
              </a:rPr>
              <a:t>quality </a:t>
            </a:r>
            <a:r>
              <a:rPr lang="en" sz="1900">
                <a:solidFill>
                  <a:srgbClr val="35364E"/>
                </a:solidFill>
                <a:highlight>
                  <a:srgbClr val="FFFFFF"/>
                </a:highlight>
              </a:rPr>
              <a:t>throughout its </a:t>
            </a:r>
            <a:r>
              <a:rPr lang="en" sz="1900" u="sng">
                <a:solidFill>
                  <a:srgbClr val="35364E"/>
                </a:solidFill>
                <a:highlight>
                  <a:srgbClr val="FFFFFF"/>
                </a:highlight>
              </a:rPr>
              <a:t>lifecycle </a:t>
            </a:r>
            <a:r>
              <a:rPr lang="en" sz="1900">
                <a:solidFill>
                  <a:srgbClr val="35364E"/>
                </a:solidFill>
                <a:highlight>
                  <a:srgbClr val="FFFFFF"/>
                </a:highlight>
              </a:rPr>
              <a:t>to ensure its </a:t>
            </a:r>
            <a:r>
              <a:rPr lang="en" sz="1900" u="sng">
                <a:solidFill>
                  <a:srgbClr val="35364E"/>
                </a:solidFill>
                <a:highlight>
                  <a:srgbClr val="FFFFFF"/>
                </a:highlight>
              </a:rPr>
              <a:t>accuracy </a:t>
            </a:r>
            <a:r>
              <a:rPr lang="en" sz="1900">
                <a:solidFill>
                  <a:srgbClr val="35364E"/>
                </a:solidFill>
                <a:highlight>
                  <a:srgbClr val="FFFFFF"/>
                </a:highlight>
              </a:rPr>
              <a:t>and </a:t>
            </a:r>
            <a:r>
              <a:rPr lang="en" sz="1900" u="sng">
                <a:solidFill>
                  <a:srgbClr val="35364E"/>
                </a:solidFill>
                <a:highlight>
                  <a:srgbClr val="FFFFFF"/>
                </a:highlight>
              </a:rPr>
              <a:t>efficacy </a:t>
            </a:r>
            <a:r>
              <a:rPr lang="en" sz="1900">
                <a:solidFill>
                  <a:srgbClr val="35364E"/>
                </a:solidFill>
                <a:highlight>
                  <a:srgbClr val="FFFFFF"/>
                </a:highlight>
              </a:rPr>
              <a:t>for its </a:t>
            </a:r>
            <a:r>
              <a:rPr lang="en" sz="1900" u="sng">
                <a:solidFill>
                  <a:srgbClr val="35364E"/>
                </a:solidFill>
                <a:highlight>
                  <a:srgbClr val="FFFFFF"/>
                </a:highlight>
              </a:rPr>
              <a:t>specific usage.</a:t>
            </a:r>
            <a:endParaRPr sz="1900" u="sng">
              <a:solidFill>
                <a:srgbClr val="35364E"/>
              </a:solidFill>
              <a:highlight>
                <a:srgbClr val="FFFFFF"/>
              </a:highlight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64E"/>
              </a:buClr>
              <a:buSzPts val="1900"/>
              <a:buChar char="○"/>
            </a:pPr>
            <a:r>
              <a:rPr lang="en" sz="1900">
                <a:solidFill>
                  <a:srgbClr val="35364E"/>
                </a:solidFill>
                <a:highlight>
                  <a:srgbClr val="FFFFFF"/>
                </a:highlight>
              </a:rPr>
              <a:t>Identifies </a:t>
            </a:r>
            <a:r>
              <a:rPr lang="en" sz="1900">
                <a:solidFill>
                  <a:srgbClr val="35364E"/>
                </a:solidFill>
                <a:highlight>
                  <a:srgbClr val="FFFFFF"/>
                </a:highlight>
              </a:rPr>
              <a:t>data</a:t>
            </a:r>
            <a:r>
              <a:rPr lang="en" sz="1900">
                <a:solidFill>
                  <a:srgbClr val="35364E"/>
                </a:solidFill>
                <a:highlight>
                  <a:srgbClr val="FFFFFF"/>
                </a:highlight>
              </a:rPr>
              <a:t> issues - inaccurate and/or incomplete </a:t>
            </a:r>
            <a:endParaRPr sz="1900">
              <a:solidFill>
                <a:srgbClr val="35364E"/>
              </a:solidFill>
              <a:highlight>
                <a:srgbClr val="FFFFFF"/>
              </a:highlight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64E"/>
              </a:buClr>
              <a:buSzPts val="1900"/>
              <a:buChar char="○"/>
            </a:pPr>
            <a:r>
              <a:rPr lang="en" sz="1900">
                <a:solidFill>
                  <a:srgbClr val="35364E"/>
                </a:solidFill>
                <a:highlight>
                  <a:srgbClr val="FFFFFF"/>
                </a:highlight>
              </a:rPr>
              <a:t>Identifies</a:t>
            </a:r>
            <a:r>
              <a:rPr lang="en" sz="1900">
                <a:solidFill>
                  <a:srgbClr val="35364E"/>
                </a:solidFill>
                <a:highlight>
                  <a:srgbClr val="FFFFFF"/>
                </a:highlight>
              </a:rPr>
              <a:t> data security gaps</a:t>
            </a:r>
            <a:endParaRPr sz="1900">
              <a:solidFill>
                <a:srgbClr val="35364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35364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rgbClr val="35364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364E"/>
                </a:solidFill>
                <a:highlight>
                  <a:srgbClr val="FFFFFF"/>
                </a:highlight>
              </a:rPr>
              <a:t>R</a:t>
            </a:r>
            <a:r>
              <a:rPr lang="en">
                <a:solidFill>
                  <a:srgbClr val="35364E"/>
                </a:solidFill>
                <a:highlight>
                  <a:srgbClr val="FFFFFF"/>
                </a:highlight>
              </a:rPr>
              <a:t>eference: </a:t>
            </a:r>
            <a:r>
              <a:rPr lang="en">
                <a:solidFill>
                  <a:srgbClr val="434343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https://www.egnyte.com/guides/governance/data-auditing</a:t>
            </a:r>
            <a:endParaRPr sz="1550">
              <a:solidFill>
                <a:srgbClr val="35364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is a Data </a:t>
            </a:r>
            <a:r>
              <a:rPr lang="en" sz="4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Audit</a:t>
            </a:r>
            <a:r>
              <a:rPr lang="en" sz="4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  <a:endParaRPr i="0" sz="43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6225" y="2571749"/>
            <a:ext cx="3006074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PSE Definition</a:t>
            </a:r>
            <a:endParaRPr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sz="43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19"/>
          <p:cNvCxnSpPr>
            <a:endCxn id="122" idx="3"/>
          </p:cNvCxnSpPr>
          <p:nvPr/>
        </p:nvCxnSpPr>
        <p:spPr>
          <a:xfrm flipH="1" rot="10800000">
            <a:off x="143100" y="481415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19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lang="en" sz="4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Benefits of a</a:t>
            </a:r>
            <a:r>
              <a:rPr lang="en" sz="4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Data </a:t>
            </a:r>
            <a:r>
              <a:rPr lang="en" sz="4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Audit</a:t>
            </a:r>
            <a:r>
              <a:rPr lang="en" sz="4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?</a:t>
            </a:r>
            <a:endParaRPr sz="4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p19"/>
          <p:cNvGrpSpPr/>
          <p:nvPr/>
        </p:nvGrpSpPr>
        <p:grpSpPr>
          <a:xfrm>
            <a:off x="1032075" y="1473775"/>
            <a:ext cx="2091000" cy="2617800"/>
            <a:chOff x="1032075" y="1321375"/>
            <a:chExt cx="2091000" cy="2617800"/>
          </a:xfrm>
        </p:grpSpPr>
        <p:sp>
          <p:nvSpPr>
            <p:cNvPr id="128" name="Google Shape;128;p19"/>
            <p:cNvSpPr/>
            <p:nvPr/>
          </p:nvSpPr>
          <p:spPr>
            <a:xfrm>
              <a:off x="1032075" y="1321375"/>
              <a:ext cx="2091000" cy="2617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reflection blurRad="0" dir="5400000" dist="38100" endA="0" endPos="30000" fadeDir="5400012" kx="0" rotWithShape="0" algn="bl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9"/>
            <p:cNvSpPr txBox="1"/>
            <p:nvPr/>
          </p:nvSpPr>
          <p:spPr>
            <a:xfrm>
              <a:off x="1444875" y="2263950"/>
              <a:ext cx="143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 Condensed"/>
                  <a:ea typeface="Roboto Condensed"/>
                  <a:cs typeface="Roboto Condensed"/>
                  <a:sym typeface="Roboto Condensed"/>
                </a:rPr>
                <a:t>Data </a:t>
              </a:r>
              <a:r>
                <a:rPr lang="en" sz="2000">
                  <a:latin typeface="Roboto Condensed"/>
                  <a:ea typeface="Roboto Condensed"/>
                  <a:cs typeface="Roboto Condensed"/>
                  <a:sym typeface="Roboto Condensed"/>
                </a:rPr>
                <a:t>Quality</a:t>
              </a:r>
              <a:endParaRPr sz="200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30" name="Google Shape;130;p19"/>
          <p:cNvGrpSpPr/>
          <p:nvPr/>
        </p:nvGrpSpPr>
        <p:grpSpPr>
          <a:xfrm>
            <a:off x="3534750" y="1425600"/>
            <a:ext cx="2091000" cy="2617800"/>
            <a:chOff x="1032075" y="1321375"/>
            <a:chExt cx="2091000" cy="2617800"/>
          </a:xfrm>
        </p:grpSpPr>
        <p:sp>
          <p:nvSpPr>
            <p:cNvPr id="131" name="Google Shape;131;p19"/>
            <p:cNvSpPr/>
            <p:nvPr/>
          </p:nvSpPr>
          <p:spPr>
            <a:xfrm>
              <a:off x="1032075" y="1321375"/>
              <a:ext cx="2091000" cy="2617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reflection blurRad="0" dir="5400000" dist="38100" endA="0" endPos="30000" fadeDir="5400012" kx="0" rotWithShape="0" algn="bl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9"/>
            <p:cNvSpPr txBox="1"/>
            <p:nvPr/>
          </p:nvSpPr>
          <p:spPr>
            <a:xfrm>
              <a:off x="1444875" y="2263950"/>
              <a:ext cx="1434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 Condensed"/>
                  <a:ea typeface="Roboto Condensed"/>
                  <a:cs typeface="Roboto Condensed"/>
                  <a:sym typeface="Roboto Condensed"/>
                </a:rPr>
                <a:t>Compliance</a:t>
              </a:r>
              <a:endParaRPr sz="1500"/>
            </a:p>
          </p:txBody>
        </p:sp>
      </p:grpSp>
      <p:grpSp>
        <p:nvGrpSpPr>
          <p:cNvPr id="133" name="Google Shape;133;p19"/>
          <p:cNvGrpSpPr/>
          <p:nvPr/>
        </p:nvGrpSpPr>
        <p:grpSpPr>
          <a:xfrm>
            <a:off x="6037425" y="1493650"/>
            <a:ext cx="2091000" cy="2617800"/>
            <a:chOff x="1032075" y="1321375"/>
            <a:chExt cx="2091000" cy="2617800"/>
          </a:xfrm>
        </p:grpSpPr>
        <p:sp>
          <p:nvSpPr>
            <p:cNvPr id="134" name="Google Shape;134;p19"/>
            <p:cNvSpPr/>
            <p:nvPr/>
          </p:nvSpPr>
          <p:spPr>
            <a:xfrm>
              <a:off x="1032075" y="1321375"/>
              <a:ext cx="2091000" cy="26178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reflection blurRad="0" dir="5400000" dist="38100" endA="0" endPos="30000" fadeDir="5400012" kx="0" rotWithShape="0" algn="bl" stPos="0" sy="-100000" ky="0"/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9"/>
            <p:cNvSpPr txBox="1"/>
            <p:nvPr/>
          </p:nvSpPr>
          <p:spPr>
            <a:xfrm>
              <a:off x="1283400" y="1959150"/>
              <a:ext cx="1596000" cy="103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 Condensed"/>
                  <a:ea typeface="Roboto Condensed"/>
                  <a:cs typeface="Roboto Condensed"/>
                  <a:sym typeface="Roboto Condensed"/>
                </a:rPr>
                <a:t>Reporting/</a:t>
              </a:r>
              <a:endParaRPr sz="2000">
                <a:latin typeface="Roboto Condensed"/>
                <a:ea typeface="Roboto Condensed"/>
                <a:cs typeface="Roboto Condensed"/>
                <a:sym typeface="Roboto Condense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 Condensed"/>
                  <a:ea typeface="Roboto Condensed"/>
                  <a:cs typeface="Roboto Condensed"/>
                  <a:sym typeface="Roboto Condensed"/>
                </a:rPr>
                <a:t>Evaluation  </a:t>
              </a:r>
              <a:endParaRPr sz="15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</a:rPr>
              <a:t>PSE Definition</a:t>
            </a:r>
            <a:endParaRPr sz="2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sz="43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20"/>
          <p:cNvCxnSpPr>
            <a:endCxn id="140" idx="3"/>
          </p:cNvCxnSpPr>
          <p:nvPr/>
        </p:nvCxnSpPr>
        <p:spPr>
          <a:xfrm flipH="1" rot="10800000">
            <a:off x="143100" y="481415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20"/>
          <p:cNvSpPr txBox="1"/>
          <p:nvPr/>
        </p:nvSpPr>
        <p:spPr>
          <a:xfrm>
            <a:off x="-146700" y="1286150"/>
            <a:ext cx="6009600" cy="3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64E"/>
              </a:buClr>
              <a:buSzPts val="2400"/>
              <a:buFont typeface="Roboto Condensed"/>
              <a:buChar char="○"/>
            </a:pPr>
            <a:r>
              <a:rPr lang="en" sz="2400">
                <a:solidFill>
                  <a:srgbClr val="35364E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Funding Agency</a:t>
            </a:r>
            <a:endParaRPr sz="2400">
              <a:solidFill>
                <a:srgbClr val="35364E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64E"/>
              </a:buClr>
              <a:buSzPts val="2400"/>
              <a:buFont typeface="Roboto Condensed"/>
              <a:buChar char="○"/>
            </a:pPr>
            <a:r>
              <a:rPr lang="en" sz="2400">
                <a:solidFill>
                  <a:srgbClr val="35364E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Fiscal Agent</a:t>
            </a:r>
            <a:endParaRPr sz="2400">
              <a:solidFill>
                <a:srgbClr val="35364E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64E"/>
              </a:buClr>
              <a:buSzPts val="2400"/>
              <a:buFont typeface="Roboto Condensed"/>
              <a:buChar char="○"/>
            </a:pPr>
            <a:r>
              <a:rPr lang="en" sz="2400">
                <a:solidFill>
                  <a:srgbClr val="35364E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Xcalibur - </a:t>
            </a:r>
            <a:r>
              <a:rPr lang="en" sz="2400">
                <a:solidFill>
                  <a:srgbClr val="35364E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Accountability</a:t>
            </a:r>
            <a:r>
              <a:rPr lang="en" sz="2400">
                <a:solidFill>
                  <a:srgbClr val="35364E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 partner</a:t>
            </a:r>
            <a:endParaRPr sz="2400">
              <a:solidFill>
                <a:srgbClr val="35364E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364E"/>
              </a:buClr>
              <a:buSzPts val="2400"/>
              <a:buFont typeface="Roboto Condensed"/>
              <a:buChar char="○"/>
            </a:pPr>
            <a:r>
              <a:rPr lang="en" sz="2400">
                <a:solidFill>
                  <a:srgbClr val="35364E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Data Steward/Owner</a:t>
            </a:r>
            <a:endParaRPr sz="2400">
              <a:solidFill>
                <a:srgbClr val="35364E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5364E"/>
              </a:solidFill>
              <a:highlight>
                <a:srgbClr val="FFFFFF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</a:pPr>
            <a:r>
              <a:rPr lang="en" sz="43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Who Does the Data Audit?</a:t>
            </a:r>
            <a:endParaRPr sz="43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6300" y="1935475"/>
            <a:ext cx="4158400" cy="28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/>
        </p:nvSpPr>
        <p:spPr>
          <a:xfrm>
            <a:off x="126600" y="4605800"/>
            <a:ext cx="88908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en" sz="10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Xcalibur fosters understanding using data among educational professionals to empower students in becoming college and career ready.</a:t>
            </a:r>
            <a:endParaRPr b="0" i="1" sz="10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950" y="4352372"/>
            <a:ext cx="2091101" cy="41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253200" y="196950"/>
            <a:ext cx="8890800" cy="981300"/>
          </a:xfrm>
          <a:prstGeom prst="rect">
            <a:avLst/>
          </a:prstGeom>
          <a:solidFill>
            <a:srgbClr val="0E71E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Cartoons</a:t>
            </a:r>
            <a:endParaRPr i="0" sz="43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21"/>
          <p:cNvCxnSpPr>
            <a:endCxn id="151" idx="3"/>
          </p:cNvCxnSpPr>
          <p:nvPr/>
        </p:nvCxnSpPr>
        <p:spPr>
          <a:xfrm flipH="1" rot="10800000">
            <a:off x="143100" y="4814150"/>
            <a:ext cx="8874300" cy="3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55" name="Google Shape;1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4450" y="1025850"/>
            <a:ext cx="4997484" cy="38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