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59" r:id="rId1"/>
  </p:sldMasterIdLst>
  <p:notesMasterIdLst>
    <p:notesMasterId r:id="rId4"/>
  </p:notesMasterIdLst>
  <p:sldIdLst>
    <p:sldId id="268" r:id="rId2"/>
    <p:sldId id="269" r:id="rId3"/>
  </p:sldIdLst>
  <p:sldSz cx="9144000" cy="5143500" type="screen16x9"/>
  <p:notesSz cx="6858000" cy="9144000"/>
  <p:embeddedFontLst>
    <p:embeddedFont>
      <p:font typeface="Roboto" panose="02000000000000000000" pitchFamily="2" charset="0"/>
      <p:regular r:id="rId5"/>
      <p:bold r:id="rId6"/>
      <p:italic r:id="rId7"/>
      <p:boldItalic r:id="rId8"/>
    </p:embeddedFont>
    <p:embeddedFont>
      <p:font typeface="Roboto Condensed" panose="02000000000000000000" pitchFamily="2" charset="0"/>
      <p:regular r:id="rId9"/>
      <p:bold r:id="rId10"/>
      <p:italic r:id="rId11"/>
      <p:boldItalic r:id="rId12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658" y="3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4.fntdata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font" Target="fonts/font3.fntdata"/><Relationship Id="rId12" Type="http://schemas.openxmlformats.org/officeDocument/2006/relationships/font" Target="fonts/font8.fntdata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2.fntdata"/><Relationship Id="rId11" Type="http://schemas.openxmlformats.org/officeDocument/2006/relationships/font" Target="fonts/font7.fntdata"/><Relationship Id="rId5" Type="http://schemas.openxmlformats.org/officeDocument/2006/relationships/font" Target="fonts/font1.fntdata"/><Relationship Id="rId15" Type="http://schemas.openxmlformats.org/officeDocument/2006/relationships/theme" Target="theme/theme1.xml"/><Relationship Id="rId10" Type="http://schemas.openxmlformats.org/officeDocument/2006/relationships/font" Target="fonts/font6.fntdata"/><Relationship Id="rId4" Type="http://schemas.openxmlformats.org/officeDocument/2006/relationships/notesMaster" Target="notesMasters/notesMaster1.xml"/><Relationship Id="rId9" Type="http://schemas.openxmlformats.org/officeDocument/2006/relationships/font" Target="fonts/font5.fntdata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g17b7c40c464_3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88" name="Google Shape;188;g17b7c40c464_3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dk1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g17b7c40c464_3_43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06" name="Google Shape;206;g17b7c40c464_3_43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dk1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25"/>
          <p:cNvSpPr txBox="1"/>
          <p:nvPr/>
        </p:nvSpPr>
        <p:spPr>
          <a:xfrm>
            <a:off x="6527575" y="1498350"/>
            <a:ext cx="2091000" cy="19122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b="1" u="sng">
                <a:latin typeface="Roboto"/>
                <a:ea typeface="Roboto"/>
                <a:cs typeface="Roboto"/>
                <a:sym typeface="Roboto"/>
              </a:rPr>
              <a:t>People Identified:</a:t>
            </a:r>
            <a:endParaRPr sz="1200" b="1" u="sng">
              <a:latin typeface="Roboto"/>
              <a:ea typeface="Roboto"/>
              <a:cs typeface="Roboto"/>
              <a:sym typeface="Roboto"/>
            </a:endParaRPr>
          </a:p>
          <a:p>
            <a:pPr marL="457200" lvl="0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Font typeface="Roboto"/>
              <a:buChar char="●"/>
            </a:pPr>
            <a:r>
              <a:rPr lang="en" sz="1200">
                <a:latin typeface="Roboto"/>
                <a:ea typeface="Roboto"/>
                <a:cs typeface="Roboto"/>
                <a:sym typeface="Roboto"/>
              </a:rPr>
              <a:t>Evaluator(s)</a:t>
            </a:r>
            <a:endParaRPr sz="1200">
              <a:latin typeface="Roboto"/>
              <a:ea typeface="Roboto"/>
              <a:cs typeface="Roboto"/>
              <a:sym typeface="Roboto"/>
            </a:endParaRPr>
          </a:p>
          <a:p>
            <a:pPr marL="457200" lvl="0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Font typeface="Roboto"/>
              <a:buChar char="●"/>
            </a:pPr>
            <a:r>
              <a:rPr lang="en" sz="1200">
                <a:latin typeface="Roboto"/>
                <a:ea typeface="Roboto"/>
                <a:cs typeface="Roboto"/>
                <a:sym typeface="Roboto"/>
              </a:rPr>
              <a:t>Data Team Members</a:t>
            </a:r>
            <a:endParaRPr sz="1200">
              <a:latin typeface="Roboto"/>
              <a:ea typeface="Roboto"/>
              <a:cs typeface="Roboto"/>
              <a:sym typeface="Roboto"/>
            </a:endParaRPr>
          </a:p>
          <a:p>
            <a:pPr marL="457200" lvl="0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Font typeface="Roboto"/>
              <a:buChar char="●"/>
            </a:pPr>
            <a:r>
              <a:rPr lang="en" sz="1200">
                <a:latin typeface="Roboto"/>
                <a:ea typeface="Roboto"/>
                <a:cs typeface="Roboto"/>
                <a:sym typeface="Roboto"/>
              </a:rPr>
              <a:t>Grant Management Team Members</a:t>
            </a:r>
            <a:endParaRPr sz="1200">
              <a:latin typeface="Roboto"/>
              <a:ea typeface="Roboto"/>
              <a:cs typeface="Roboto"/>
              <a:sym typeface="Roboto"/>
            </a:endParaRPr>
          </a:p>
          <a:p>
            <a:pPr marL="457200" lvl="0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Font typeface="Roboto"/>
              <a:buChar char="●"/>
            </a:pPr>
            <a:r>
              <a:rPr lang="en" sz="1200">
                <a:latin typeface="Roboto"/>
                <a:ea typeface="Roboto"/>
                <a:cs typeface="Roboto"/>
                <a:sym typeface="Roboto"/>
              </a:rPr>
              <a:t>School PET Members</a:t>
            </a:r>
            <a:endParaRPr sz="120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91" name="Google Shape;191;p25"/>
          <p:cNvSpPr txBox="1"/>
          <p:nvPr/>
        </p:nvSpPr>
        <p:spPr>
          <a:xfrm>
            <a:off x="4464675" y="1498350"/>
            <a:ext cx="2091000" cy="19122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b="1" u="sng">
                <a:latin typeface="Roboto"/>
                <a:ea typeface="Roboto"/>
                <a:cs typeface="Roboto"/>
                <a:sym typeface="Roboto"/>
              </a:rPr>
              <a:t>People Identified:</a:t>
            </a:r>
            <a:endParaRPr sz="1200" b="1" u="sng">
              <a:latin typeface="Roboto"/>
              <a:ea typeface="Roboto"/>
              <a:cs typeface="Roboto"/>
              <a:sym typeface="Roboto"/>
            </a:endParaRPr>
          </a:p>
          <a:p>
            <a:pPr marL="457200" lvl="0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Font typeface="Roboto"/>
              <a:buChar char="●"/>
            </a:pPr>
            <a:r>
              <a:rPr lang="en" sz="1200">
                <a:latin typeface="Roboto"/>
                <a:ea typeface="Roboto"/>
                <a:cs typeface="Roboto"/>
                <a:sym typeface="Roboto"/>
              </a:rPr>
              <a:t>Data Coordinator</a:t>
            </a:r>
            <a:endParaRPr sz="1200">
              <a:latin typeface="Roboto"/>
              <a:ea typeface="Roboto"/>
              <a:cs typeface="Roboto"/>
              <a:sym typeface="Roboto"/>
            </a:endParaRPr>
          </a:p>
          <a:p>
            <a:pPr marL="457200" lvl="0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Font typeface="Roboto"/>
              <a:buChar char="●"/>
            </a:pPr>
            <a:r>
              <a:rPr lang="en" sz="1200">
                <a:latin typeface="Roboto"/>
                <a:ea typeface="Roboto"/>
                <a:cs typeface="Roboto"/>
                <a:sym typeface="Roboto"/>
              </a:rPr>
              <a:t>Data Manager</a:t>
            </a:r>
            <a:endParaRPr sz="1200">
              <a:latin typeface="Roboto"/>
              <a:ea typeface="Roboto"/>
              <a:cs typeface="Roboto"/>
              <a:sym typeface="Roboto"/>
            </a:endParaRPr>
          </a:p>
          <a:p>
            <a:pPr marL="457200" lvl="0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Font typeface="Roboto"/>
              <a:buChar char="●"/>
            </a:pPr>
            <a:r>
              <a:rPr lang="en" sz="1200">
                <a:latin typeface="Roboto"/>
                <a:ea typeface="Roboto"/>
                <a:cs typeface="Roboto"/>
                <a:sym typeface="Roboto"/>
              </a:rPr>
              <a:t>Data Entry Specialist</a:t>
            </a:r>
            <a:endParaRPr sz="1200">
              <a:latin typeface="Roboto"/>
              <a:ea typeface="Roboto"/>
              <a:cs typeface="Roboto"/>
              <a:sym typeface="Roboto"/>
            </a:endParaRPr>
          </a:p>
          <a:p>
            <a:pPr marL="457200" lvl="0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Font typeface="Roboto"/>
              <a:buChar char="●"/>
            </a:pPr>
            <a:r>
              <a:rPr lang="en" sz="1200">
                <a:latin typeface="Roboto"/>
                <a:ea typeface="Roboto"/>
                <a:cs typeface="Roboto"/>
                <a:sym typeface="Roboto"/>
              </a:rPr>
              <a:t>Service Provider</a:t>
            </a:r>
            <a:endParaRPr sz="1200">
              <a:latin typeface="Roboto"/>
              <a:ea typeface="Roboto"/>
              <a:cs typeface="Roboto"/>
              <a:sym typeface="Roboto"/>
            </a:endParaRPr>
          </a:p>
          <a:p>
            <a:pPr marL="457200" lvl="0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Font typeface="Roboto"/>
              <a:buChar char="●"/>
            </a:pPr>
            <a:r>
              <a:rPr lang="en" sz="1200">
                <a:latin typeface="Roboto"/>
                <a:ea typeface="Roboto"/>
                <a:cs typeface="Roboto"/>
                <a:sym typeface="Roboto"/>
              </a:rPr>
              <a:t>Teacher</a:t>
            </a:r>
            <a:endParaRPr sz="1200">
              <a:latin typeface="Roboto"/>
              <a:ea typeface="Roboto"/>
              <a:cs typeface="Roboto"/>
              <a:sym typeface="Roboto"/>
            </a:endParaRPr>
          </a:p>
          <a:p>
            <a:pPr marL="4572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92" name="Google Shape;192;p25"/>
          <p:cNvSpPr txBox="1"/>
          <p:nvPr/>
        </p:nvSpPr>
        <p:spPr>
          <a:xfrm>
            <a:off x="126600" y="4605800"/>
            <a:ext cx="8890800" cy="41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endParaRPr sz="1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" sz="1000" b="0" i="1" u="none" strike="noStrike" cap="none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rPr>
              <a:t>Xcalibur fosters understanding using data among educational professionals to empower students in becoming college and career ready.</a:t>
            </a:r>
            <a:endParaRPr sz="1000" b="0" i="1" u="none" strike="noStrike" cap="none">
              <a:solidFill>
                <a:srgbClr val="666666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93" name="Google Shape;193;p2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90950" y="4352372"/>
            <a:ext cx="2091101" cy="416575"/>
          </a:xfrm>
          <a:prstGeom prst="rect">
            <a:avLst/>
          </a:prstGeom>
          <a:noFill/>
          <a:ln>
            <a:noFill/>
          </a:ln>
        </p:spPr>
      </p:pic>
      <p:sp>
        <p:nvSpPr>
          <p:cNvPr id="194" name="Google Shape;194;p25"/>
          <p:cNvSpPr txBox="1"/>
          <p:nvPr/>
        </p:nvSpPr>
        <p:spPr>
          <a:xfrm>
            <a:off x="253200" y="196950"/>
            <a:ext cx="8890800" cy="981300"/>
          </a:xfrm>
          <a:prstGeom prst="rect">
            <a:avLst/>
          </a:prstGeom>
          <a:solidFill>
            <a:srgbClr val="0E71EB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000">
                <a:solidFill>
                  <a:schemeClr val="lt1"/>
                </a:solidFill>
              </a:rPr>
              <a:t>PSE Definition</a:t>
            </a:r>
            <a:endParaRPr sz="2000">
              <a:solidFill>
                <a:schemeClr val="lt1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300"/>
              <a:buFont typeface="Arial"/>
              <a:buNone/>
            </a:pPr>
            <a:endParaRPr sz="4300">
              <a:solidFill>
                <a:srgbClr val="FFFFFF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rgbClr val="666666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95" name="Google Shape;195;p25"/>
          <p:cNvCxnSpPr>
            <a:endCxn id="192" idx="3"/>
          </p:cNvCxnSpPr>
          <p:nvPr/>
        </p:nvCxnSpPr>
        <p:spPr>
          <a:xfrm rot="10800000" flipH="1">
            <a:off x="143100" y="4814150"/>
            <a:ext cx="8874300" cy="309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96" name="Google Shape;196;p25"/>
          <p:cNvSpPr txBox="1"/>
          <p:nvPr/>
        </p:nvSpPr>
        <p:spPr>
          <a:xfrm>
            <a:off x="615300" y="1286150"/>
            <a:ext cx="4427700" cy="159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100">
              <a:solidFill>
                <a:schemeClr val="dk1"/>
              </a:solidFill>
            </a:endParaRPr>
          </a:p>
        </p:txBody>
      </p:sp>
      <p:sp>
        <p:nvSpPr>
          <p:cNvPr id="197" name="Google Shape;197;p25"/>
          <p:cNvSpPr txBox="1"/>
          <p:nvPr/>
        </p:nvSpPr>
        <p:spPr>
          <a:xfrm>
            <a:off x="253200" y="196950"/>
            <a:ext cx="8890800" cy="981300"/>
          </a:xfrm>
          <a:prstGeom prst="rect">
            <a:avLst/>
          </a:prstGeom>
          <a:solidFill>
            <a:srgbClr val="0E71EB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300"/>
              <a:buFont typeface="Arial"/>
              <a:buNone/>
            </a:pPr>
            <a:r>
              <a:rPr lang="en" sz="4300" dirty="0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Who do we thank? (Examples)</a:t>
            </a:r>
            <a:endParaRPr sz="4300" i="0" u="none" strike="noStrike" cap="none" dirty="0">
              <a:solidFill>
                <a:srgbClr val="FFFFFF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 dirty="0">
              <a:solidFill>
                <a:srgbClr val="666666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8" name="Google Shape;198;p25"/>
          <p:cNvSpPr/>
          <p:nvPr/>
        </p:nvSpPr>
        <p:spPr>
          <a:xfrm>
            <a:off x="4475025" y="3410675"/>
            <a:ext cx="2371500" cy="669000"/>
          </a:xfrm>
          <a:prstGeom prst="chevron">
            <a:avLst>
              <a:gd name="adj" fmla="val 50000"/>
            </a:avLst>
          </a:prstGeom>
          <a:solidFill>
            <a:srgbClr val="99999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Data Entry Phase</a:t>
            </a:r>
            <a:endParaRPr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99" name="Google Shape;199;p25"/>
          <p:cNvSpPr/>
          <p:nvPr/>
        </p:nvSpPr>
        <p:spPr>
          <a:xfrm>
            <a:off x="190950" y="3410675"/>
            <a:ext cx="2503200" cy="669000"/>
          </a:xfrm>
          <a:prstGeom prst="homePlate">
            <a:avLst>
              <a:gd name="adj" fmla="val 50000"/>
            </a:avLst>
          </a:prstGeom>
          <a:solidFill>
            <a:srgbClr val="43434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Data Work Phase	</a:t>
            </a:r>
            <a:endParaRPr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200" name="Google Shape;200;p25"/>
          <p:cNvSpPr/>
          <p:nvPr/>
        </p:nvSpPr>
        <p:spPr>
          <a:xfrm>
            <a:off x="2373675" y="3410675"/>
            <a:ext cx="2455500" cy="669000"/>
          </a:xfrm>
          <a:prstGeom prst="chevron">
            <a:avLst>
              <a:gd name="adj" fmla="val 50000"/>
            </a:avLst>
          </a:prstGeom>
          <a:solidFill>
            <a:srgbClr val="66666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Data Collection Phase</a:t>
            </a:r>
            <a:endParaRPr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201" name="Google Shape;201;p25"/>
          <p:cNvSpPr txBox="1"/>
          <p:nvPr/>
        </p:nvSpPr>
        <p:spPr>
          <a:xfrm>
            <a:off x="253200" y="1498350"/>
            <a:ext cx="2091000" cy="19122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b="1" u="sng">
                <a:latin typeface="Roboto"/>
                <a:ea typeface="Roboto"/>
                <a:cs typeface="Roboto"/>
                <a:sym typeface="Roboto"/>
              </a:rPr>
              <a:t>People Identified:</a:t>
            </a:r>
            <a:endParaRPr sz="1200" b="1" u="sng">
              <a:latin typeface="Roboto"/>
              <a:ea typeface="Roboto"/>
              <a:cs typeface="Roboto"/>
              <a:sym typeface="Roboto"/>
            </a:endParaRPr>
          </a:p>
          <a:p>
            <a:pPr marL="457200" lvl="0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Font typeface="Roboto"/>
              <a:buChar char="●"/>
            </a:pPr>
            <a:r>
              <a:rPr lang="en" sz="1200">
                <a:latin typeface="Roboto"/>
                <a:ea typeface="Roboto"/>
                <a:cs typeface="Roboto"/>
                <a:sym typeface="Roboto"/>
              </a:rPr>
              <a:t>Teachers</a:t>
            </a:r>
            <a:endParaRPr sz="1200">
              <a:latin typeface="Roboto"/>
              <a:ea typeface="Roboto"/>
              <a:cs typeface="Roboto"/>
              <a:sym typeface="Roboto"/>
            </a:endParaRPr>
          </a:p>
          <a:p>
            <a:pPr marL="457200" lvl="0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Font typeface="Roboto"/>
              <a:buChar char="●"/>
            </a:pPr>
            <a:r>
              <a:rPr lang="en" sz="1200">
                <a:latin typeface="Roboto"/>
                <a:ea typeface="Roboto"/>
                <a:cs typeface="Roboto"/>
                <a:sym typeface="Roboto"/>
              </a:rPr>
              <a:t>School Secretary</a:t>
            </a:r>
            <a:endParaRPr sz="1200">
              <a:latin typeface="Roboto"/>
              <a:ea typeface="Roboto"/>
              <a:cs typeface="Roboto"/>
              <a:sym typeface="Roboto"/>
            </a:endParaRPr>
          </a:p>
          <a:p>
            <a:pPr marL="457200" lvl="0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Font typeface="Roboto"/>
              <a:buChar char="●"/>
            </a:pPr>
            <a:r>
              <a:rPr lang="en" sz="1200">
                <a:latin typeface="Roboto"/>
                <a:ea typeface="Roboto"/>
                <a:cs typeface="Roboto"/>
                <a:sym typeface="Roboto"/>
              </a:rPr>
              <a:t>Guidance Counselor</a:t>
            </a:r>
            <a:endParaRPr sz="1200">
              <a:latin typeface="Roboto"/>
              <a:ea typeface="Roboto"/>
              <a:cs typeface="Roboto"/>
              <a:sym typeface="Roboto"/>
            </a:endParaRPr>
          </a:p>
          <a:p>
            <a:pPr marL="457200" lvl="0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Font typeface="Roboto"/>
              <a:buChar char="●"/>
            </a:pPr>
            <a:r>
              <a:rPr lang="en" sz="1200">
                <a:latin typeface="Roboto"/>
                <a:ea typeface="Roboto"/>
                <a:cs typeface="Roboto"/>
                <a:sym typeface="Roboto"/>
              </a:rPr>
              <a:t>Paraprofessionals</a:t>
            </a:r>
            <a:endParaRPr sz="1200">
              <a:latin typeface="Roboto"/>
              <a:ea typeface="Roboto"/>
              <a:cs typeface="Roboto"/>
              <a:sym typeface="Roboto"/>
            </a:endParaRPr>
          </a:p>
          <a:p>
            <a:pPr marL="457200" lvl="0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Font typeface="Roboto"/>
              <a:buChar char="●"/>
            </a:pPr>
            <a:r>
              <a:rPr lang="en" sz="1200">
                <a:latin typeface="Roboto"/>
                <a:ea typeface="Roboto"/>
                <a:cs typeface="Roboto"/>
                <a:sym typeface="Roboto"/>
              </a:rPr>
              <a:t>School Administration</a:t>
            </a:r>
            <a:endParaRPr sz="120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202" name="Google Shape;202;p25"/>
          <p:cNvSpPr/>
          <p:nvPr/>
        </p:nvSpPr>
        <p:spPr>
          <a:xfrm>
            <a:off x="6527675" y="3410675"/>
            <a:ext cx="2371500" cy="669000"/>
          </a:xfrm>
          <a:prstGeom prst="chevron">
            <a:avLst>
              <a:gd name="adj" fmla="val 50000"/>
            </a:avLst>
          </a:prstGeom>
          <a:solidFill>
            <a:srgbClr val="B7B7B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Data Evaluation &amp; Plan Phase</a:t>
            </a:r>
            <a:endParaRPr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203" name="Google Shape;203;p25"/>
          <p:cNvSpPr txBox="1"/>
          <p:nvPr/>
        </p:nvSpPr>
        <p:spPr>
          <a:xfrm>
            <a:off x="2358950" y="1498350"/>
            <a:ext cx="2091000" cy="19122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b="1" u="sng">
                <a:latin typeface="Roboto"/>
                <a:ea typeface="Roboto"/>
                <a:cs typeface="Roboto"/>
                <a:sym typeface="Roboto"/>
              </a:rPr>
              <a:t>People Identified:</a:t>
            </a:r>
            <a:endParaRPr sz="1200" b="1" u="sng">
              <a:latin typeface="Roboto"/>
              <a:ea typeface="Roboto"/>
              <a:cs typeface="Roboto"/>
              <a:sym typeface="Roboto"/>
            </a:endParaRPr>
          </a:p>
          <a:p>
            <a:pPr marL="457200" lvl="0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Font typeface="Roboto"/>
              <a:buChar char="●"/>
            </a:pPr>
            <a:r>
              <a:rPr lang="en" sz="1200">
                <a:latin typeface="Roboto"/>
                <a:ea typeface="Roboto"/>
                <a:cs typeface="Roboto"/>
                <a:sym typeface="Roboto"/>
              </a:rPr>
              <a:t>School Technology Personnel</a:t>
            </a:r>
            <a:endParaRPr sz="1200">
              <a:latin typeface="Roboto"/>
              <a:ea typeface="Roboto"/>
              <a:cs typeface="Roboto"/>
              <a:sym typeface="Roboto"/>
            </a:endParaRPr>
          </a:p>
          <a:p>
            <a:pPr marL="457200" lvl="0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Font typeface="Roboto"/>
              <a:buChar char="●"/>
            </a:pPr>
            <a:r>
              <a:rPr lang="en" sz="1200">
                <a:latin typeface="Roboto"/>
                <a:ea typeface="Roboto"/>
                <a:cs typeface="Roboto"/>
                <a:sym typeface="Roboto"/>
              </a:rPr>
              <a:t>Site Coordinator</a:t>
            </a:r>
            <a:endParaRPr sz="1200">
              <a:latin typeface="Roboto"/>
              <a:ea typeface="Roboto"/>
              <a:cs typeface="Roboto"/>
              <a:sym typeface="Roboto"/>
            </a:endParaRPr>
          </a:p>
          <a:p>
            <a:pPr marL="457200" lvl="0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Font typeface="Roboto"/>
              <a:buChar char="●"/>
            </a:pPr>
            <a:r>
              <a:rPr lang="en" sz="1200">
                <a:latin typeface="Roboto"/>
                <a:ea typeface="Roboto"/>
                <a:cs typeface="Roboto"/>
                <a:sym typeface="Roboto"/>
              </a:rPr>
              <a:t>Service Provider</a:t>
            </a:r>
            <a:endParaRPr sz="1200">
              <a:latin typeface="Roboto"/>
              <a:ea typeface="Roboto"/>
              <a:cs typeface="Roboto"/>
              <a:sym typeface="Roboto"/>
            </a:endParaRPr>
          </a:p>
          <a:p>
            <a:pPr marL="457200" lvl="0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Font typeface="Roboto"/>
              <a:buChar char="●"/>
            </a:pPr>
            <a:r>
              <a:rPr lang="en" sz="1200">
                <a:latin typeface="Roboto"/>
                <a:ea typeface="Roboto"/>
                <a:cs typeface="Roboto"/>
                <a:sym typeface="Roboto"/>
              </a:rPr>
              <a:t>Teacher</a:t>
            </a:r>
            <a:endParaRPr sz="1200">
              <a:latin typeface="Roboto"/>
              <a:ea typeface="Roboto"/>
              <a:cs typeface="Roboto"/>
              <a:sym typeface="Roboto"/>
            </a:endParaRPr>
          </a:p>
          <a:p>
            <a:pPr marL="457200" lvl="0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Font typeface="Roboto"/>
              <a:buChar char="●"/>
            </a:pPr>
            <a:r>
              <a:rPr lang="en" sz="1200">
                <a:latin typeface="Roboto"/>
                <a:ea typeface="Roboto"/>
                <a:cs typeface="Roboto"/>
                <a:sym typeface="Roboto"/>
              </a:rPr>
              <a:t>Guidance Counselor</a:t>
            </a:r>
            <a:endParaRPr sz="1200"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p26"/>
          <p:cNvSpPr txBox="1"/>
          <p:nvPr/>
        </p:nvSpPr>
        <p:spPr>
          <a:xfrm>
            <a:off x="6527575" y="1498350"/>
            <a:ext cx="2091000" cy="19122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Roboto"/>
                <a:ea typeface="Roboto"/>
                <a:cs typeface="Roboto"/>
                <a:sym typeface="Roboto"/>
              </a:rPr>
              <a:t>People Identified:</a:t>
            </a:r>
            <a:endParaRPr sz="120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209" name="Google Shape;209;p26"/>
          <p:cNvSpPr txBox="1"/>
          <p:nvPr/>
        </p:nvSpPr>
        <p:spPr>
          <a:xfrm>
            <a:off x="4464675" y="1498350"/>
            <a:ext cx="2091000" cy="19122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Roboto"/>
                <a:ea typeface="Roboto"/>
                <a:cs typeface="Roboto"/>
                <a:sym typeface="Roboto"/>
              </a:rPr>
              <a:t>People Identified:</a:t>
            </a:r>
            <a:endParaRPr sz="120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210" name="Google Shape;210;p26"/>
          <p:cNvSpPr txBox="1"/>
          <p:nvPr/>
        </p:nvSpPr>
        <p:spPr>
          <a:xfrm>
            <a:off x="126600" y="4605800"/>
            <a:ext cx="8890800" cy="41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endParaRPr sz="1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" sz="1000" b="0" i="1" u="none" strike="noStrike" cap="none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rPr>
              <a:t>Xcalibur fosters understanding using data among educational professionals to empower students in becoming college and career ready.</a:t>
            </a:r>
            <a:endParaRPr sz="1000" b="0" i="1" u="none" strike="noStrike" cap="none">
              <a:solidFill>
                <a:srgbClr val="666666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11" name="Google Shape;211;p2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90950" y="4352372"/>
            <a:ext cx="2091101" cy="416575"/>
          </a:xfrm>
          <a:prstGeom prst="rect">
            <a:avLst/>
          </a:prstGeom>
          <a:noFill/>
          <a:ln>
            <a:noFill/>
          </a:ln>
        </p:spPr>
      </p:pic>
      <p:sp>
        <p:nvSpPr>
          <p:cNvPr id="212" name="Google Shape;212;p26"/>
          <p:cNvSpPr txBox="1"/>
          <p:nvPr/>
        </p:nvSpPr>
        <p:spPr>
          <a:xfrm>
            <a:off x="253200" y="196950"/>
            <a:ext cx="8890800" cy="981300"/>
          </a:xfrm>
          <a:prstGeom prst="rect">
            <a:avLst/>
          </a:prstGeom>
          <a:solidFill>
            <a:srgbClr val="0E71EB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000">
                <a:solidFill>
                  <a:schemeClr val="lt1"/>
                </a:solidFill>
              </a:rPr>
              <a:t>PSE Definition</a:t>
            </a:r>
            <a:endParaRPr sz="2000">
              <a:solidFill>
                <a:schemeClr val="lt1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300"/>
              <a:buFont typeface="Arial"/>
              <a:buNone/>
            </a:pPr>
            <a:endParaRPr sz="4300">
              <a:solidFill>
                <a:srgbClr val="FFFFFF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rgbClr val="666666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13" name="Google Shape;213;p26"/>
          <p:cNvCxnSpPr>
            <a:endCxn id="210" idx="3"/>
          </p:cNvCxnSpPr>
          <p:nvPr/>
        </p:nvCxnSpPr>
        <p:spPr>
          <a:xfrm rot="10800000" flipH="1">
            <a:off x="143100" y="4814150"/>
            <a:ext cx="8874300" cy="309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14" name="Google Shape;214;p26"/>
          <p:cNvSpPr txBox="1"/>
          <p:nvPr/>
        </p:nvSpPr>
        <p:spPr>
          <a:xfrm>
            <a:off x="615300" y="1286150"/>
            <a:ext cx="4427700" cy="159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100">
              <a:solidFill>
                <a:schemeClr val="dk1"/>
              </a:solidFill>
            </a:endParaRPr>
          </a:p>
        </p:txBody>
      </p:sp>
      <p:sp>
        <p:nvSpPr>
          <p:cNvPr id="215" name="Google Shape;215;p26"/>
          <p:cNvSpPr txBox="1"/>
          <p:nvPr/>
        </p:nvSpPr>
        <p:spPr>
          <a:xfrm>
            <a:off x="253200" y="196950"/>
            <a:ext cx="8890800" cy="981300"/>
          </a:xfrm>
          <a:prstGeom prst="rect">
            <a:avLst/>
          </a:prstGeom>
          <a:solidFill>
            <a:srgbClr val="0E71EB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300"/>
              <a:buFont typeface="Arial"/>
              <a:buNone/>
            </a:pPr>
            <a:r>
              <a:rPr lang="en" sz="4300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Who do we thank? - Resource</a:t>
            </a:r>
            <a:endParaRPr sz="4300" i="0" u="none" strike="noStrike" cap="none">
              <a:solidFill>
                <a:srgbClr val="FFFFFF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rgbClr val="666666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6" name="Google Shape;216;p26"/>
          <p:cNvSpPr/>
          <p:nvPr/>
        </p:nvSpPr>
        <p:spPr>
          <a:xfrm>
            <a:off x="4475025" y="3410675"/>
            <a:ext cx="2371500" cy="669000"/>
          </a:xfrm>
          <a:prstGeom prst="chevron">
            <a:avLst>
              <a:gd name="adj" fmla="val 50000"/>
            </a:avLst>
          </a:prstGeom>
          <a:solidFill>
            <a:srgbClr val="99999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Phase 3</a:t>
            </a:r>
            <a:endParaRPr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217" name="Google Shape;217;p26"/>
          <p:cNvSpPr/>
          <p:nvPr/>
        </p:nvSpPr>
        <p:spPr>
          <a:xfrm>
            <a:off x="190950" y="3410675"/>
            <a:ext cx="2503200" cy="669000"/>
          </a:xfrm>
          <a:prstGeom prst="homePlate">
            <a:avLst>
              <a:gd name="adj" fmla="val 50000"/>
            </a:avLst>
          </a:prstGeom>
          <a:solidFill>
            <a:srgbClr val="43434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Phase 1</a:t>
            </a:r>
            <a:endParaRPr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218" name="Google Shape;218;p26"/>
          <p:cNvSpPr/>
          <p:nvPr/>
        </p:nvSpPr>
        <p:spPr>
          <a:xfrm>
            <a:off x="2373675" y="3410675"/>
            <a:ext cx="2455500" cy="669000"/>
          </a:xfrm>
          <a:prstGeom prst="chevron">
            <a:avLst>
              <a:gd name="adj" fmla="val 50000"/>
            </a:avLst>
          </a:prstGeom>
          <a:solidFill>
            <a:srgbClr val="66666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Phase 2</a:t>
            </a:r>
            <a:endParaRPr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219" name="Google Shape;219;p26"/>
          <p:cNvSpPr txBox="1"/>
          <p:nvPr/>
        </p:nvSpPr>
        <p:spPr>
          <a:xfrm>
            <a:off x="253200" y="1498350"/>
            <a:ext cx="2091000" cy="19122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Roboto"/>
                <a:ea typeface="Roboto"/>
                <a:cs typeface="Roboto"/>
                <a:sym typeface="Roboto"/>
              </a:rPr>
              <a:t>People Identified:</a:t>
            </a:r>
            <a:endParaRPr sz="120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220" name="Google Shape;220;p26"/>
          <p:cNvSpPr/>
          <p:nvPr/>
        </p:nvSpPr>
        <p:spPr>
          <a:xfrm>
            <a:off x="6527675" y="3410675"/>
            <a:ext cx="2371500" cy="669000"/>
          </a:xfrm>
          <a:prstGeom prst="chevron">
            <a:avLst>
              <a:gd name="adj" fmla="val 50000"/>
            </a:avLst>
          </a:prstGeom>
          <a:solidFill>
            <a:srgbClr val="B7B7B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Phase 4</a:t>
            </a:r>
            <a:endParaRPr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221" name="Google Shape;221;p26"/>
          <p:cNvSpPr txBox="1"/>
          <p:nvPr/>
        </p:nvSpPr>
        <p:spPr>
          <a:xfrm>
            <a:off x="2358950" y="1498350"/>
            <a:ext cx="2091000" cy="19122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Roboto"/>
                <a:ea typeface="Roboto"/>
                <a:cs typeface="Roboto"/>
                <a:sym typeface="Roboto"/>
              </a:rPr>
              <a:t>People Identified:</a:t>
            </a:r>
            <a:endParaRPr sz="1200"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144</Words>
  <Application>Microsoft Office PowerPoint</Application>
  <PresentationFormat>On-screen Show (16:9)</PresentationFormat>
  <Paragraphs>43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Roboto</vt:lpstr>
      <vt:lpstr>Roboto Condensed</vt:lpstr>
      <vt:lpstr>Arial</vt:lpstr>
      <vt:lpstr>Simple Light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Alyssa Cropley</cp:lastModifiedBy>
  <cp:revision>1</cp:revision>
  <dcterms:modified xsi:type="dcterms:W3CDTF">2022-11-07T17:58:46Z</dcterms:modified>
</cp:coreProperties>
</file>